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0" r:id="rId3"/>
    <p:sldId id="257" r:id="rId4"/>
    <p:sldId id="258" r:id="rId5"/>
    <p:sldId id="259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1.jpe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63.xml"/><Relationship Id="rId8" Type="http://schemas.openxmlformats.org/officeDocument/2006/relationships/tags" Target="../tags/tag62.xml"/><Relationship Id="rId7" Type="http://schemas.openxmlformats.org/officeDocument/2006/relationships/tags" Target="../tags/tag61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image" Target="../media/image1.jpeg"/><Relationship Id="rId2" Type="http://schemas.openxmlformats.org/officeDocument/2006/relationships/tags" Target="../tags/tag57.xml"/><Relationship Id="rId10" Type="http://schemas.openxmlformats.org/officeDocument/2006/relationships/tags" Target="../tags/tag64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03.xml"/><Relationship Id="rId8" Type="http://schemas.openxmlformats.org/officeDocument/2006/relationships/tags" Target="../tags/tag102.xml"/><Relationship Id="rId7" Type="http://schemas.openxmlformats.org/officeDocument/2006/relationships/tags" Target="../tags/tag101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0" Type="http://schemas.openxmlformats.org/officeDocument/2006/relationships/tags" Target="../tags/tag104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110.xml"/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3.xml"/><Relationship Id="rId8" Type="http://schemas.openxmlformats.org/officeDocument/2006/relationships/tags" Target="../tags/tag32.xml"/><Relationship Id="rId7" Type="http://schemas.openxmlformats.org/officeDocument/2006/relationships/tags" Target="../tags/tag31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7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 descr="e7d195523061f1c0d318120d6aeaf1b6ccceb6ba3da59c0775C5DE19DDDEBC09ED96DBD9900D9848D623ECAD1D4904B78047D0015C22C8BE97228BE8B5BFF08FE7A3AE04126DA07312A96C0F69F9BAB7589C65DBB92F3CCDC001F69BD5DCDF2324DF0465E8E1ABD25685353A360151AEF4E35CB250180EFCBA55E6F46C1B9121957A0C5F060D80A9"/>
          <p:cNvSpPr/>
          <p:nvPr>
            <p:custDataLst>
              <p:tags r:id="rId2"/>
            </p:custDataLst>
          </p:nvPr>
        </p:nvSpPr>
        <p:spPr>
          <a:xfrm>
            <a:off x="0" y="6595230"/>
            <a:ext cx="12207240" cy="262770"/>
          </a:xfrm>
          <a:prstGeom prst="rect">
            <a:avLst/>
          </a:prstGeom>
          <a:solidFill>
            <a:srgbClr val="C4B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" name="图片 2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3285"/>
            <a:ext cx="12192000" cy="31718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2858400" y="2314800"/>
            <a:ext cx="6492684" cy="899167"/>
          </a:xfrm>
        </p:spPr>
        <p:txBody>
          <a:bodyPr lIns="90000" tIns="46800" rIns="90000" bIns="46800" anchor="t" anchorCtr="0">
            <a:normAutofit/>
          </a:bodyPr>
          <a:lstStyle>
            <a:lvl1pPr algn="ctr">
              <a:defRPr sz="5400" spc="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2858400" y="1821600"/>
            <a:ext cx="6492684" cy="30670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400" i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4388400" y="6070850"/>
            <a:ext cx="3417958" cy="278983"/>
          </a:xfrm>
        </p:spPr>
        <p:txBody>
          <a:bodyPr lIns="90000" tIns="46800" rIns="90000" bIns="4680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i="1" spc="300" baseline="0"/>
            </a:lvl1pPr>
          </a:lstStyle>
          <a:p>
            <a:pPr lvl="0"/>
            <a:r>
              <a:rPr lang="zh-CN" altLang="en-US" dirty="0"/>
              <a:t>汇报人信息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3285"/>
            <a:ext cx="12192000" cy="3171825"/>
          </a:xfrm>
          <a:prstGeom prst="rect">
            <a:avLst/>
          </a:prstGeom>
        </p:spPr>
      </p:pic>
      <p:sp>
        <p:nvSpPr>
          <p:cNvPr id="15" name="矩形 14" descr="e7d195523061f1c0d318120d6aeaf1b6ccceb6ba3da59c0775C5DE19DDDEBC09ED96DBD9900D9848D623ECAD1D4904B78047D0015C22C8BE97228BE8B5BFF08FE7A3AE04126DA07312A96C0F69F9BAB7589C65DBB92F3CCDC001F69BD5DCDF2324DF0465E8E1ABD25685353A360151AEF4E35CB250180EFCBA55E6F46C1B9121957A0C5F060D80A9"/>
          <p:cNvSpPr/>
          <p:nvPr>
            <p:custDataLst>
              <p:tags r:id="rId4"/>
            </p:custDataLst>
          </p:nvPr>
        </p:nvSpPr>
        <p:spPr>
          <a:xfrm>
            <a:off x="0" y="6595230"/>
            <a:ext cx="12207240" cy="262770"/>
          </a:xfrm>
          <a:prstGeom prst="rect">
            <a:avLst/>
          </a:prstGeom>
          <a:solidFill>
            <a:srgbClr val="C4B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857277" y="2314800"/>
            <a:ext cx="6492684" cy="92201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4388400" y="6070850"/>
            <a:ext cx="3417958" cy="260350"/>
          </a:xfrm>
        </p:spPr>
        <p:txBody>
          <a:bodyPr lIns="90000" tIns="46800" rIns="90000" bIns="4680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i="1" spc="300" baseline="0"/>
            </a:lvl1pPr>
          </a:lstStyle>
          <a:p>
            <a:pPr lvl="0"/>
            <a:r>
              <a:rPr lang="zh-CN" altLang="en-US" dirty="0"/>
              <a:t>汇报人信息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4" hasCustomPrompt="1"/>
            <p:custDataLst>
              <p:tags r:id="rId10"/>
            </p:custDataLst>
          </p:nvPr>
        </p:nvSpPr>
        <p:spPr>
          <a:xfrm>
            <a:off x="2857277" y="1820108"/>
            <a:ext cx="6492684" cy="30670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400" i="1"/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862000" y="2808000"/>
            <a:ext cx="6480250" cy="829945"/>
          </a:xfrm>
        </p:spPr>
        <p:txBody>
          <a:bodyPr lIns="90000" tIns="46800" rIns="90000" bIns="46800" anchor="t" anchorCtr="0">
            <a:normAutofit/>
          </a:bodyPr>
          <a:lstStyle>
            <a:lvl1pPr algn="ctr">
              <a:defRPr sz="4800" b="0" u="none" strike="noStrike" kern="1200" cap="none" spc="60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862000" y="3788410"/>
            <a:ext cx="6480250" cy="953135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200000"/>
              </a:lnSpc>
              <a:spcAft>
                <a:spcPts val="0"/>
              </a:spcAft>
              <a:buNone/>
              <a:defRPr kumimoji="0" lang="zh-CN" altLang="en-US" sz="1400" b="0" i="0" u="none" strike="noStrike" kern="1200" cap="none" spc="0" normalizeH="0" baseline="0" noProof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 descr="e7d195523061f1c0d318120d6aeaf1b6ccceb6ba3da59c0775C5DE19DDDEBC09ED96DBD9900D9848D623ECAD1D4904B78047D0015C22C8BE97228BE8B5BFF08FE7A3AE04126DA07312A96C0F69F9BAB774A1A80D3F634447614569C9F3240A90E4AE33FB4ACD86DDE6F14078B6B5087E12C18EC1B0027BE38FC0CC5B27EC895096B39F09E44028FE"/>
          <p:cNvSpPr/>
          <p:nvPr>
            <p:custDataLst>
              <p:tags r:id="rId7"/>
            </p:custDataLst>
          </p:nvPr>
        </p:nvSpPr>
        <p:spPr>
          <a:xfrm>
            <a:off x="0" y="1"/>
            <a:ext cx="31865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 descr="e7d195523061f1c0d318120d6aeaf1b6ccceb6ba3da59c0775C5DE19DDDEBC09ED96DBD9900D9848D623ECAD1D4904B78047D0015C22C8BE97228BE8B5BFF08FE7A3AE04126DA07312A96C0F69F9BAB7589C65DBB92F3CCDC001F69BD5DCDF2324DF0465E8E1ABD25685353A360151AEF4E35CB250180EFCBA55E6F46C1B9121957A0C5F060D80A9"/>
          <p:cNvSpPr/>
          <p:nvPr>
            <p:custDataLst>
              <p:tags r:id="rId2"/>
            </p:custDataLst>
          </p:nvPr>
        </p:nvSpPr>
        <p:spPr>
          <a:xfrm>
            <a:off x="848995" y="1270"/>
            <a:ext cx="4907915" cy="6856730"/>
          </a:xfrm>
          <a:prstGeom prst="rect">
            <a:avLst/>
          </a:prstGeom>
          <a:solidFill>
            <a:srgbClr val="C4B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6" Type="http://schemas.openxmlformats.org/officeDocument/2006/relationships/theme" Target="../theme/theme1.xml"/><Relationship Id="rId25" Type="http://schemas.openxmlformats.org/officeDocument/2006/relationships/tags" Target="../tags/tag116.xml"/><Relationship Id="rId24" Type="http://schemas.openxmlformats.org/officeDocument/2006/relationships/tags" Target="../tags/tag115.xml"/><Relationship Id="rId23" Type="http://schemas.openxmlformats.org/officeDocument/2006/relationships/tags" Target="../tags/tag114.xml"/><Relationship Id="rId22" Type="http://schemas.openxmlformats.org/officeDocument/2006/relationships/tags" Target="../tags/tag113.xml"/><Relationship Id="rId21" Type="http://schemas.openxmlformats.org/officeDocument/2006/relationships/tags" Target="../tags/tag112.xml"/><Relationship Id="rId20" Type="http://schemas.openxmlformats.org/officeDocument/2006/relationships/tags" Target="../tags/tag11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8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9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0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2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2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3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4.xml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3395" y="403860"/>
            <a:ext cx="10515600" cy="1325563"/>
          </a:xfrm>
        </p:spPr>
        <p:txBody>
          <a:bodyPr/>
          <a:p>
            <a:pPr algn="ctr"/>
            <a:r>
              <a:rPr lang="zh-CN" altLang="en-US" sz="7200" b="1">
                <a:latin typeface="华文行楷" panose="02010800040101010101" charset="-122"/>
                <a:ea typeface="华文行楷" panose="02010800040101010101" charset="-122"/>
              </a:rPr>
              <a:t>目录</a:t>
            </a:r>
            <a:endParaRPr lang="zh-CN" altLang="en-US" sz="7200" b="1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465195" y="2124710"/>
            <a:ext cx="4859655" cy="641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一、安全光栅类型（尺寸）</a:t>
            </a:r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3465195" y="3359150"/>
            <a:ext cx="4859655" cy="641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二、安全光栅的选择步骤</a:t>
            </a:r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3464560" y="4573905"/>
            <a:ext cx="4859655" cy="641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三、光栅完整型号组成说明</a:t>
            </a:r>
            <a:endParaRPr lang="zh-CN" altLang="en-US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4370" y="983615"/>
            <a:ext cx="7430770" cy="2178050"/>
          </a:xfrm>
        </p:spPr>
        <p:txBody>
          <a:bodyPr>
            <a:normAutofit fontScale="90000"/>
          </a:bodyPr>
          <a:p>
            <a:pPr marL="0" indent="0">
              <a:buNone/>
            </a:pPr>
            <a:r>
              <a:rPr lang="zh-CN" altLang="en-US" sz="2400" b="1">
                <a:sym typeface="+mn-ea"/>
              </a:rPr>
              <a:t>（一）、通用型安全光栅</a:t>
            </a:r>
            <a:endParaRPr lang="zh-CN" altLang="en-US" sz="2400" b="1">
              <a:sym typeface="+mn-ea"/>
            </a:endParaRPr>
          </a:p>
          <a:p>
            <a:pPr marL="0" indent="0">
              <a:buNone/>
            </a:pPr>
            <a:endParaRPr lang="zh-CN" altLang="en-US" sz="500" b="1"/>
          </a:p>
          <a:p>
            <a:pPr>
              <a:buFont typeface="Wingdings" panose="05000000000000000000" charset="0"/>
              <a:buChar char="Ø"/>
            </a:pPr>
            <a:r>
              <a:rPr lang="zh-CN" altLang="en-US" sz="1800"/>
              <a:t>区域、安全、尺寸仅为</a:t>
            </a:r>
            <a:r>
              <a:rPr lang="en-US" altLang="zh-CN" sz="1800">
                <a:solidFill>
                  <a:srgbClr val="FF0000"/>
                </a:solidFill>
              </a:rPr>
              <a:t>30mm*30mm</a:t>
            </a:r>
            <a:endParaRPr lang="en-US" altLang="zh-CN" sz="1800">
              <a:solidFill>
                <a:srgbClr val="FF0000"/>
              </a:solidFill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sz="1800"/>
              <a:t>各种输出信号，光同步接线简单，最远可达</a:t>
            </a:r>
            <a:r>
              <a:rPr lang="en-US" altLang="zh-CN" sz="1800">
                <a:solidFill>
                  <a:srgbClr val="FF0000"/>
                </a:solidFill>
              </a:rPr>
              <a:t>5</a:t>
            </a:r>
            <a:r>
              <a:rPr lang="zh-CN" altLang="en-US" sz="1800">
                <a:solidFill>
                  <a:srgbClr val="FF0000"/>
                </a:solidFill>
              </a:rPr>
              <a:t>米</a:t>
            </a:r>
            <a:r>
              <a:rPr lang="zh-CN" altLang="en-US" sz="1800"/>
              <a:t>、产品系列齐全</a:t>
            </a:r>
            <a:endParaRPr lang="zh-CN" altLang="en-US" sz="1800"/>
          </a:p>
          <a:p>
            <a:pPr>
              <a:buFont typeface="Wingdings" panose="05000000000000000000" charset="0"/>
              <a:buChar char="Ø"/>
            </a:pPr>
            <a:r>
              <a:rPr lang="en-US" altLang="zh-CN" sz="1800"/>
              <a:t>10mm</a:t>
            </a:r>
            <a:r>
              <a:rPr lang="zh-CN" altLang="en-US" sz="1800"/>
              <a:t>手指型、</a:t>
            </a:r>
            <a:r>
              <a:rPr lang="en-US" altLang="zh-CN" sz="1800"/>
              <a:t>20mm</a:t>
            </a:r>
            <a:r>
              <a:rPr lang="zh-CN" altLang="en-US" sz="1800"/>
              <a:t>手掌型、</a:t>
            </a:r>
            <a:r>
              <a:rPr lang="en-US" altLang="zh-CN" sz="1800"/>
              <a:t>30mm/40mm</a:t>
            </a:r>
            <a:r>
              <a:rPr lang="zh-CN" altLang="en-US" sz="1800"/>
              <a:t>人身安全防护型可选择</a:t>
            </a:r>
            <a:endParaRPr lang="zh-CN" altLang="en-US" sz="1800"/>
          </a:p>
        </p:txBody>
      </p:sp>
      <p:pic>
        <p:nvPicPr>
          <p:cNvPr id="4" name="图片 3" descr="1619233734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57590" y="781685"/>
            <a:ext cx="3198495" cy="2379980"/>
          </a:xfrm>
          <a:prstGeom prst="rect">
            <a:avLst/>
          </a:prstGeom>
        </p:spPr>
      </p:pic>
      <p:pic>
        <p:nvPicPr>
          <p:cNvPr id="5" name="图片 4" descr="1619233709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3260" y="3460750"/>
            <a:ext cx="2816860" cy="21996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74370" y="3545205"/>
            <a:ext cx="6495415" cy="2187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（二）、超远距离型安全光栅</a:t>
            </a:r>
            <a:endParaRPr lang="zh-CN" altLang="en-US" sz="2400" b="1"/>
          </a:p>
          <a:p>
            <a:endParaRPr lang="zh-CN" altLang="en-US" sz="500" b="1"/>
          </a:p>
          <a:p>
            <a:pPr marL="230505" indent="-230505" fontAlgn="auto">
              <a:lnSpc>
                <a:spcPct val="130000"/>
              </a:lnSpc>
              <a:spcAft>
                <a:spcPts val="1000"/>
              </a:spcAft>
            </a:pPr>
            <a:endParaRPr lang="zh-CN" altLang="en-US" sz="500" b="1"/>
          </a:p>
          <a:p>
            <a:pPr marL="230505" indent="-230505" fontAlgn="auto">
              <a:lnSpc>
                <a:spcPct val="130000"/>
              </a:lnSpc>
              <a:spcAft>
                <a:spcPts val="1000"/>
              </a:spcAft>
              <a:buFont typeface="Wingdings" panose="05000000000000000000" charset="0"/>
              <a:buChar char="Ø"/>
            </a:pPr>
            <a:r>
              <a:rPr lang="zh-CN" altLang="en-US" sz="1600">
                <a:sym typeface="+mn-ea"/>
              </a:rPr>
              <a:t>区域、安全、尺寸仅为</a:t>
            </a:r>
            <a:r>
              <a:rPr lang="en-US" altLang="zh-CN" sz="1600">
                <a:solidFill>
                  <a:srgbClr val="FF0000"/>
                </a:solidFill>
                <a:sym typeface="+mn-ea"/>
              </a:rPr>
              <a:t>35mm*40mm</a:t>
            </a:r>
            <a:endParaRPr lang="en-US" altLang="zh-CN" sz="1600">
              <a:solidFill>
                <a:srgbClr val="FF0000"/>
              </a:solidFill>
            </a:endParaRPr>
          </a:p>
          <a:p>
            <a:pPr marL="230505" indent="-230505" fontAlgn="auto">
              <a:lnSpc>
                <a:spcPct val="130000"/>
              </a:lnSpc>
              <a:spcAft>
                <a:spcPts val="1000"/>
              </a:spcAft>
              <a:buFont typeface="Wingdings" panose="05000000000000000000" charset="0"/>
              <a:buChar char="Ø"/>
            </a:pPr>
            <a:r>
              <a:rPr lang="zh-CN" altLang="en-US" sz="1600">
                <a:sym typeface="+mn-ea"/>
              </a:rPr>
              <a:t>各种输出信号，光同步接线简单，最远可达</a:t>
            </a:r>
            <a:r>
              <a:rPr lang="en-US" altLang="zh-CN" sz="1600">
                <a:solidFill>
                  <a:srgbClr val="FF0000"/>
                </a:solidFill>
                <a:sym typeface="+mn-ea"/>
              </a:rPr>
              <a:t>30</a:t>
            </a:r>
            <a:r>
              <a:rPr lang="zh-CN" altLang="en-US" sz="1600">
                <a:solidFill>
                  <a:srgbClr val="FF0000"/>
                </a:solidFill>
                <a:sym typeface="+mn-ea"/>
              </a:rPr>
              <a:t>米</a:t>
            </a:r>
            <a:r>
              <a:rPr lang="zh-CN" altLang="en-US" sz="1600">
                <a:sym typeface="+mn-ea"/>
              </a:rPr>
              <a:t>、产品系列齐全</a:t>
            </a:r>
            <a:endParaRPr lang="zh-CN" altLang="en-US" sz="1600"/>
          </a:p>
          <a:p>
            <a:pPr marL="230505" indent="-230505" fontAlgn="auto">
              <a:lnSpc>
                <a:spcPct val="130000"/>
              </a:lnSpc>
              <a:spcAft>
                <a:spcPts val="1000"/>
              </a:spcAft>
              <a:buFont typeface="Wingdings" panose="05000000000000000000" charset="0"/>
              <a:buChar char="Ø"/>
            </a:pPr>
            <a:r>
              <a:rPr lang="en-US" altLang="zh-CN" sz="1600">
                <a:sym typeface="+mn-ea"/>
              </a:rPr>
              <a:t>10mm</a:t>
            </a:r>
            <a:r>
              <a:rPr lang="zh-CN" altLang="en-US" sz="1600">
                <a:sym typeface="+mn-ea"/>
              </a:rPr>
              <a:t>手指型、</a:t>
            </a:r>
            <a:r>
              <a:rPr lang="en-US" altLang="zh-CN" sz="1600">
                <a:sym typeface="+mn-ea"/>
              </a:rPr>
              <a:t>20mm</a:t>
            </a:r>
            <a:r>
              <a:rPr lang="zh-CN" altLang="en-US" sz="1600">
                <a:sym typeface="+mn-ea"/>
              </a:rPr>
              <a:t>手掌型、</a:t>
            </a:r>
            <a:r>
              <a:rPr lang="en-US" altLang="zh-CN" sz="1600">
                <a:sym typeface="+mn-ea"/>
              </a:rPr>
              <a:t>30mm/40mm</a:t>
            </a:r>
            <a:r>
              <a:rPr lang="zh-CN" altLang="en-US" sz="1600">
                <a:sym typeface="+mn-ea"/>
              </a:rPr>
              <a:t>人身安全防护型可选择</a:t>
            </a:r>
            <a:endParaRPr lang="zh-CN" altLang="en-US" sz="1600"/>
          </a:p>
          <a:p>
            <a:pPr marL="230505" indent="230505" fontAlgn="auto">
              <a:lnSpc>
                <a:spcPts val="600"/>
              </a:lnSpc>
              <a:spcAft>
                <a:spcPts val="1000"/>
              </a:spcAft>
              <a:buFont typeface="Wingdings" panose="05000000000000000000" charset="0"/>
              <a:buChar char="Ø"/>
            </a:pPr>
            <a:endParaRPr lang="zh-CN" altLang="en-US" sz="1600"/>
          </a:p>
        </p:txBody>
      </p:sp>
      <p:sp>
        <p:nvSpPr>
          <p:cNvPr id="13" name="文本框 12"/>
          <p:cNvSpPr txBox="1"/>
          <p:nvPr/>
        </p:nvSpPr>
        <p:spPr>
          <a:xfrm>
            <a:off x="421005" y="313055"/>
            <a:ext cx="74758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一、安全光栅类型（尺寸）</a:t>
            </a:r>
            <a:endParaRPr lang="zh-CN" altLang="en-US" sz="2400" b="1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1045" y="796290"/>
            <a:ext cx="7430770" cy="2178050"/>
          </a:xfrm>
        </p:spPr>
        <p:txBody>
          <a:bodyPr>
            <a:normAutofit fontScale="90000"/>
          </a:bodyPr>
          <a:p>
            <a:pPr marL="0" indent="0">
              <a:buNone/>
            </a:pPr>
            <a:r>
              <a:rPr lang="zh-CN" altLang="en-US" sz="2400" b="1">
                <a:sym typeface="+mn-ea"/>
              </a:rPr>
              <a:t>（三）、薄型安全光栅</a:t>
            </a:r>
            <a:endParaRPr lang="zh-CN" altLang="en-US" sz="2400" b="1">
              <a:sym typeface="+mn-ea"/>
            </a:endParaRPr>
          </a:p>
          <a:p>
            <a:pPr marL="0" indent="0">
              <a:buNone/>
            </a:pPr>
            <a:endParaRPr lang="zh-CN" altLang="en-US" sz="500" b="1"/>
          </a:p>
          <a:p>
            <a:pPr>
              <a:buFont typeface="Wingdings" panose="05000000000000000000" charset="0"/>
              <a:buChar char="Ø"/>
            </a:pPr>
            <a:r>
              <a:rPr lang="zh-CN" altLang="en-US" sz="1800"/>
              <a:t>区域、安全、尺寸仅为</a:t>
            </a:r>
            <a:r>
              <a:rPr lang="en-US" altLang="zh-CN" sz="1800">
                <a:solidFill>
                  <a:srgbClr val="FF0000"/>
                </a:solidFill>
              </a:rPr>
              <a:t>32mm*20mm</a:t>
            </a:r>
            <a:endParaRPr lang="en-US" altLang="zh-CN" sz="1800">
              <a:solidFill>
                <a:srgbClr val="FF0000"/>
              </a:solidFill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sz="1800"/>
              <a:t>各种输出信号，光同步接线简单，产品系列齐全</a:t>
            </a:r>
            <a:endParaRPr lang="zh-CN" altLang="en-US" sz="1800"/>
          </a:p>
          <a:p>
            <a:pPr>
              <a:buFont typeface="Wingdings" panose="05000000000000000000" charset="0"/>
              <a:buChar char="Ø"/>
            </a:pPr>
            <a:r>
              <a:rPr lang="en-US" altLang="zh-CN" sz="1800"/>
              <a:t>10mm</a:t>
            </a:r>
            <a:r>
              <a:rPr lang="zh-CN" altLang="en-US" sz="1800"/>
              <a:t>手指型、</a:t>
            </a:r>
            <a:r>
              <a:rPr lang="en-US" altLang="zh-CN" sz="1800"/>
              <a:t>20mm</a:t>
            </a:r>
            <a:r>
              <a:rPr lang="zh-CN" altLang="en-US" sz="1800"/>
              <a:t>手掌型、</a:t>
            </a:r>
            <a:r>
              <a:rPr lang="en-US" altLang="zh-CN" sz="1800"/>
              <a:t>30mm/40mm</a:t>
            </a:r>
            <a:r>
              <a:rPr lang="zh-CN" altLang="en-US" sz="1800"/>
              <a:t>人身安全防护型可选择</a:t>
            </a:r>
            <a:endParaRPr lang="zh-CN" altLang="en-US" sz="1800"/>
          </a:p>
        </p:txBody>
      </p:sp>
      <p:pic>
        <p:nvPicPr>
          <p:cNvPr id="4" name="图片 3" descr="C:\Users\劳恩科技3\Desktop\新建文件夹\1619233795(1).jpg1619233795(1)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609965" y="660400"/>
            <a:ext cx="3198495" cy="2313940"/>
          </a:xfrm>
          <a:prstGeom prst="rect">
            <a:avLst/>
          </a:prstGeom>
        </p:spPr>
      </p:pic>
      <p:pic>
        <p:nvPicPr>
          <p:cNvPr id="5" name="图片 4" descr="C:\Users\劳恩科技3\Desktop\新建文件夹\1619233808(1).jpg1619233808(1)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166225" y="3875088"/>
            <a:ext cx="2816860" cy="203517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55980" y="3990340"/>
            <a:ext cx="6495415" cy="22879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（四）、正面超薄型安全光栅</a:t>
            </a:r>
            <a:endParaRPr lang="zh-CN" altLang="en-US" sz="2400" b="1"/>
          </a:p>
          <a:p>
            <a:endParaRPr lang="zh-CN" altLang="en-US"/>
          </a:p>
          <a:p>
            <a:pPr marL="230505" indent="-230505" fontAlgn="auto">
              <a:lnSpc>
                <a:spcPct val="13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r>
              <a:rPr lang="zh-CN" altLang="en-US" sz="1600">
                <a:sym typeface="+mn-ea"/>
              </a:rPr>
              <a:t>区域、安全、尺寸仅为</a:t>
            </a:r>
            <a:r>
              <a:rPr lang="en-US" altLang="zh-CN" sz="1600">
                <a:solidFill>
                  <a:srgbClr val="FF0000"/>
                </a:solidFill>
                <a:sym typeface="+mn-ea"/>
              </a:rPr>
              <a:t>25mm*12mm</a:t>
            </a:r>
            <a:endParaRPr lang="en-US" altLang="zh-CN" sz="1600">
              <a:solidFill>
                <a:srgbClr val="FF0000"/>
              </a:solidFill>
            </a:endParaRPr>
          </a:p>
          <a:p>
            <a:pPr marL="230505" indent="-230505" fontAlgn="auto">
              <a:lnSpc>
                <a:spcPct val="13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r>
              <a:rPr lang="zh-CN" altLang="en-US" sz="1600">
                <a:sym typeface="+mn-ea"/>
              </a:rPr>
              <a:t>各种输出信号，光同步接线简单，产品系列齐全</a:t>
            </a:r>
            <a:endParaRPr lang="zh-CN" altLang="en-US" sz="1600"/>
          </a:p>
          <a:p>
            <a:pPr marL="230505" indent="-230505" fontAlgn="auto">
              <a:lnSpc>
                <a:spcPct val="13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r>
              <a:rPr lang="en-US" altLang="zh-CN" sz="1600">
                <a:sym typeface="+mn-ea"/>
              </a:rPr>
              <a:t>10mm</a:t>
            </a:r>
            <a:r>
              <a:rPr lang="zh-CN" altLang="en-US" sz="1600">
                <a:sym typeface="+mn-ea"/>
              </a:rPr>
              <a:t>手指型、</a:t>
            </a:r>
            <a:r>
              <a:rPr lang="en-US" altLang="zh-CN" sz="1600">
                <a:sym typeface="+mn-ea"/>
              </a:rPr>
              <a:t>20mm</a:t>
            </a:r>
            <a:r>
              <a:rPr lang="zh-CN" altLang="en-US" sz="1600">
                <a:sym typeface="+mn-ea"/>
              </a:rPr>
              <a:t>手掌型、</a:t>
            </a:r>
            <a:r>
              <a:rPr lang="en-US" altLang="zh-CN" sz="1600">
                <a:sym typeface="+mn-ea"/>
              </a:rPr>
              <a:t>40mm</a:t>
            </a:r>
            <a:r>
              <a:rPr lang="zh-CN" altLang="en-US" sz="1600">
                <a:sym typeface="+mn-ea"/>
              </a:rPr>
              <a:t>人身安全防护型可选择</a:t>
            </a:r>
            <a:endParaRPr lang="zh-CN" altLang="en-US"/>
          </a:p>
          <a:p>
            <a:pPr marL="230505" indent="-230505" fontAlgn="auto">
              <a:lnSpc>
                <a:spcPct val="130000"/>
              </a:lnSpc>
              <a:spcAft>
                <a:spcPts val="600"/>
              </a:spcAft>
              <a:buFont typeface="Wingdings" panose="05000000000000000000" charset="0"/>
              <a:buChar char="Ø"/>
            </a:pP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0575" y="2098040"/>
            <a:ext cx="7430770" cy="2178050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zh-CN" altLang="en-US" sz="2400" b="1"/>
              <a:t>（五）、侧面超薄型安全光栅</a:t>
            </a:r>
            <a:endParaRPr lang="zh-CN" altLang="en-US" sz="2400" b="1"/>
          </a:p>
          <a:p>
            <a:pPr marL="0" indent="0">
              <a:buNone/>
            </a:pPr>
            <a:endParaRPr lang="zh-CN" altLang="en-US" sz="100" b="1"/>
          </a:p>
          <a:p>
            <a:pPr>
              <a:buFont typeface="Wingdings" panose="05000000000000000000" charset="0"/>
              <a:buChar char="Ø"/>
            </a:pPr>
            <a:r>
              <a:rPr lang="zh-CN" altLang="en-US" sz="1800"/>
              <a:t>区域、安全、尺寸仅为</a:t>
            </a:r>
            <a:r>
              <a:rPr lang="en-US" altLang="zh-CN" sz="1800">
                <a:solidFill>
                  <a:srgbClr val="FF0000"/>
                </a:solidFill>
              </a:rPr>
              <a:t>10</a:t>
            </a:r>
            <a:r>
              <a:rPr lang="en-US" altLang="zh-CN" sz="1800">
                <a:solidFill>
                  <a:srgbClr val="FF0000"/>
                </a:solidFill>
              </a:rPr>
              <a:t>mm*22mm</a:t>
            </a:r>
            <a:endParaRPr lang="en-US" altLang="zh-CN" sz="1800">
              <a:solidFill>
                <a:srgbClr val="FF0000"/>
              </a:solidFill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sz="1800"/>
              <a:t>各种输出信号，光同步接线简单，产品系列齐全</a:t>
            </a:r>
            <a:endParaRPr lang="zh-CN" altLang="en-US" sz="1800"/>
          </a:p>
          <a:p>
            <a:pPr>
              <a:buFont typeface="Wingdings" panose="05000000000000000000" charset="0"/>
              <a:buChar char="Ø"/>
            </a:pPr>
            <a:r>
              <a:rPr lang="en-US" altLang="zh-CN" sz="1800"/>
              <a:t>10mm</a:t>
            </a:r>
            <a:r>
              <a:rPr lang="zh-CN" altLang="en-US" sz="1800"/>
              <a:t>手指型、</a:t>
            </a:r>
            <a:r>
              <a:rPr lang="en-US" altLang="zh-CN" sz="1800"/>
              <a:t>20mm</a:t>
            </a:r>
            <a:r>
              <a:rPr lang="zh-CN" altLang="en-US" sz="1800"/>
              <a:t>手掌型、</a:t>
            </a:r>
            <a:r>
              <a:rPr lang="en-US" altLang="zh-CN" sz="1800"/>
              <a:t>40mm</a:t>
            </a:r>
            <a:r>
              <a:rPr lang="zh-CN" altLang="en-US" sz="1800"/>
              <a:t>人身安全防护型可选择</a:t>
            </a:r>
            <a:endParaRPr lang="zh-CN" altLang="en-US" sz="1800"/>
          </a:p>
        </p:txBody>
      </p:sp>
      <p:pic>
        <p:nvPicPr>
          <p:cNvPr id="4" name="图片 3" descr="C:\Users\劳恩科技3\Desktop\新建文件夹\1619233795(1).jpg1619233795(1)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221980" y="2066925"/>
            <a:ext cx="3482340" cy="251904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1150" y="163830"/>
            <a:ext cx="10056495" cy="1019175"/>
          </a:xfrm>
        </p:spPr>
        <p:txBody>
          <a:bodyPr/>
          <a:p>
            <a:r>
              <a:rPr lang="zh-CN" altLang="en-US"/>
              <a:t>二、安全光栅的选择步骤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00860" y="1327785"/>
            <a:ext cx="6548120" cy="509905"/>
          </a:xfrm>
        </p:spPr>
        <p:txBody>
          <a:bodyPr/>
          <a:p>
            <a:pPr marL="0" indent="0">
              <a:buNone/>
            </a:pPr>
            <a:r>
              <a:rPr lang="zh-CN" altLang="en-US" sz="2000" b="1"/>
              <a:t>选择光轴的数量：</a:t>
            </a:r>
            <a:endParaRPr lang="zh-CN" altLang="en-US" sz="2000" b="1"/>
          </a:p>
        </p:txBody>
      </p:sp>
      <p:sp>
        <p:nvSpPr>
          <p:cNvPr id="4" name="圆角矩形 3"/>
          <p:cNvSpPr/>
          <p:nvPr/>
        </p:nvSpPr>
        <p:spPr>
          <a:xfrm>
            <a:off x="814070" y="1327785"/>
            <a:ext cx="785495" cy="5099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/>
              <a:t>步骤</a:t>
            </a:r>
            <a:endParaRPr lang="zh-CN" altLang="en-US"/>
          </a:p>
          <a:p>
            <a:pPr algn="ctr"/>
            <a:r>
              <a:rPr lang="en-US" altLang="zh-CN"/>
              <a:t>1</a:t>
            </a:r>
            <a:endParaRPr lang="en-US" altLang="zh-CN"/>
          </a:p>
        </p:txBody>
      </p:sp>
      <p:pic>
        <p:nvPicPr>
          <p:cNvPr id="5" name="图片 4" descr="1619233846(1)"/>
          <p:cNvPicPr>
            <a:picLocks noChangeAspect="1"/>
          </p:cNvPicPr>
          <p:nvPr/>
        </p:nvPicPr>
        <p:blipFill>
          <a:blip r:embed="rId1"/>
          <a:srcRect t="10915" r="1442" b="9149"/>
          <a:stretch>
            <a:fillRect/>
          </a:stretch>
        </p:blipFill>
        <p:spPr>
          <a:xfrm>
            <a:off x="2351405" y="1981200"/>
            <a:ext cx="2864485" cy="6324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625465" y="1691640"/>
            <a:ext cx="56457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光轴数量：</a:t>
            </a:r>
            <a:endParaRPr lang="zh-CN" altLang="en-US"/>
          </a:p>
          <a:p>
            <a:r>
              <a:rPr lang="zh-CN" altLang="en-US"/>
              <a:t>发射器与接收器的高度组成部分，</a:t>
            </a:r>
            <a:endParaRPr lang="zh-CN" altLang="en-US"/>
          </a:p>
          <a:p>
            <a:r>
              <a:rPr lang="zh-CN" altLang="en-US"/>
              <a:t>也就是光轴</a:t>
            </a:r>
            <a:r>
              <a:rPr lang="en-US" altLang="zh-CN"/>
              <a:t>/</a:t>
            </a:r>
            <a:r>
              <a:rPr lang="zh-CN" altLang="en-US"/>
              <a:t>光眼的点数</a:t>
            </a:r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814705" y="3102610"/>
            <a:ext cx="784800" cy="51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/>
              <a:t>步骤</a:t>
            </a:r>
            <a:endParaRPr lang="zh-CN" altLang="en-US"/>
          </a:p>
          <a:p>
            <a:pPr algn="ctr"/>
            <a:r>
              <a:rPr lang="en-US" altLang="zh-CN"/>
              <a:t>2</a:t>
            </a:r>
            <a:endParaRPr lang="en-US" altLang="zh-CN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896745" y="3102610"/>
            <a:ext cx="6548120" cy="509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000" b="1"/>
              <a:t>选择间距：</a:t>
            </a:r>
            <a:endParaRPr lang="zh-CN" altLang="en-US" sz="2000" b="1"/>
          </a:p>
        </p:txBody>
      </p:sp>
      <p:pic>
        <p:nvPicPr>
          <p:cNvPr id="14" name="图片 13" descr="1619235370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070" y="4156075"/>
            <a:ext cx="1842770" cy="1842770"/>
          </a:xfrm>
          <a:prstGeom prst="rect">
            <a:avLst/>
          </a:prstGeom>
        </p:spPr>
      </p:pic>
      <p:pic>
        <p:nvPicPr>
          <p:cNvPr id="15" name="图片 14" descr="1619235386(1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160" y="4156075"/>
            <a:ext cx="2030730" cy="1762125"/>
          </a:xfrm>
          <a:prstGeom prst="rect">
            <a:avLst/>
          </a:prstGeom>
        </p:spPr>
      </p:pic>
      <p:pic>
        <p:nvPicPr>
          <p:cNvPr id="16" name="图片 15" descr="1619235397(1)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7575" y="4182110"/>
            <a:ext cx="1826895" cy="1776095"/>
          </a:xfrm>
          <a:prstGeom prst="rect">
            <a:avLst/>
          </a:prstGeom>
        </p:spPr>
      </p:pic>
      <p:pic>
        <p:nvPicPr>
          <p:cNvPr id="17" name="图片 16" descr="1619235411(1)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76260" y="4250055"/>
            <a:ext cx="1794510" cy="170815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1107440" y="4051300"/>
            <a:ext cx="88633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10mm</a:t>
            </a:r>
            <a:r>
              <a:rPr lang="zh-CN" altLang="en-US" sz="1600"/>
              <a:t>间距                            </a:t>
            </a:r>
            <a:r>
              <a:rPr lang="en-US" altLang="zh-CN" sz="1600"/>
              <a:t>20mm</a:t>
            </a:r>
            <a:r>
              <a:rPr lang="zh-CN" altLang="en-US" sz="1600"/>
              <a:t>间距                              </a:t>
            </a:r>
            <a:r>
              <a:rPr lang="en-US" altLang="zh-CN" sz="1600"/>
              <a:t>30mm</a:t>
            </a:r>
            <a:r>
              <a:rPr lang="zh-CN" altLang="en-US" sz="1600"/>
              <a:t>间距                     </a:t>
            </a:r>
            <a:r>
              <a:rPr lang="en-US" altLang="zh-CN" sz="1600"/>
              <a:t>40mm</a:t>
            </a:r>
            <a:r>
              <a:rPr lang="zh-CN" altLang="en-US" sz="1600"/>
              <a:t>间距</a:t>
            </a:r>
            <a:endParaRPr lang="zh-CN" altLang="en-US" sz="1600"/>
          </a:p>
        </p:txBody>
      </p:sp>
      <p:sp>
        <p:nvSpPr>
          <p:cNvPr id="20" name="文本框 19"/>
          <p:cNvSpPr txBox="1"/>
          <p:nvPr/>
        </p:nvSpPr>
        <p:spPr>
          <a:xfrm>
            <a:off x="719455" y="5952490"/>
            <a:ext cx="94316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 </a:t>
            </a:r>
            <a:r>
              <a:rPr lang="zh-CN" altLang="en-US" sz="1200"/>
              <a:t>（最小检测物体</a:t>
            </a:r>
            <a:r>
              <a:rPr lang="zh-CN" altLang="en-US" sz="1200">
                <a:latin typeface="微软雅黑" panose="020B0503020204020204" charset="-122"/>
                <a:ea typeface="微软雅黑" panose="020B0503020204020204" charset="-122"/>
              </a:rPr>
              <a:t>Ø</a:t>
            </a:r>
            <a:r>
              <a:rPr lang="en-US" altLang="zh-CN" sz="1200">
                <a:latin typeface="微软雅黑" panose="020B0503020204020204" charset="-122"/>
                <a:ea typeface="微软雅黑" panose="020B0503020204020204" charset="-122"/>
              </a:rPr>
              <a:t>15mm</a:t>
            </a:r>
            <a:r>
              <a:rPr lang="zh-CN" altLang="en-US" sz="1200"/>
              <a:t>）                </a:t>
            </a:r>
            <a:r>
              <a:rPr lang="zh-CN" altLang="en-US" sz="1200">
                <a:sym typeface="+mn-ea"/>
              </a:rPr>
              <a:t>（最小检测物体</a:t>
            </a:r>
            <a:r>
              <a:rPr lang="zh-CN" altLang="en-US" sz="1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Ø</a:t>
            </a:r>
            <a:r>
              <a:rPr lang="en-US" altLang="zh-CN" sz="1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25mm</a:t>
            </a:r>
            <a:r>
              <a:rPr lang="zh-CN" altLang="en-US" sz="1200">
                <a:sym typeface="+mn-ea"/>
              </a:rPr>
              <a:t>）                        最小检测物体</a:t>
            </a:r>
            <a:r>
              <a:rPr lang="zh-CN" altLang="en-US" sz="1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Ø</a:t>
            </a:r>
            <a:r>
              <a:rPr lang="en-US" altLang="zh-CN" sz="1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35mm</a:t>
            </a:r>
            <a:r>
              <a:rPr lang="zh-CN" altLang="en-US" sz="1200">
                <a:sym typeface="+mn-ea"/>
              </a:rPr>
              <a:t>）           （最小检测物体</a:t>
            </a:r>
            <a:r>
              <a:rPr lang="zh-CN" altLang="en-US" sz="1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Ø</a:t>
            </a:r>
            <a:r>
              <a:rPr lang="en-US" altLang="zh-CN" sz="1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45mm</a:t>
            </a:r>
            <a:r>
              <a:rPr lang="zh-CN" altLang="en-US" sz="1200">
                <a:sym typeface="+mn-ea"/>
              </a:rPr>
              <a:t>）</a:t>
            </a:r>
            <a:endParaRPr lang="zh-CN" altLang="en-US" sz="1200"/>
          </a:p>
          <a:p>
            <a:endParaRPr lang="zh-CN" altLang="en-US" sz="1200"/>
          </a:p>
          <a:p>
            <a:endParaRPr lang="zh-CN" altLang="en-US"/>
          </a:p>
          <a:p>
            <a:endParaRPr lang="zh-CN" altLang="en-US"/>
          </a:p>
        </p:txBody>
      </p:sp>
    </p:spTree>
    <p:custDataLst>
      <p:tags r:id="rId6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80235" y="889000"/>
            <a:ext cx="6548120" cy="509905"/>
          </a:xfrm>
        </p:spPr>
        <p:txBody>
          <a:bodyPr/>
          <a:p>
            <a:pPr marL="0" indent="0">
              <a:buNone/>
            </a:pPr>
            <a:r>
              <a:rPr lang="zh-CN" altLang="en-US" sz="2000" b="1"/>
              <a:t>选择输出信号</a:t>
            </a:r>
            <a:endParaRPr lang="zh-CN" altLang="en-US" sz="2000" b="1"/>
          </a:p>
        </p:txBody>
      </p:sp>
      <p:sp>
        <p:nvSpPr>
          <p:cNvPr id="4" name="圆角矩形 3"/>
          <p:cNvSpPr/>
          <p:nvPr/>
        </p:nvSpPr>
        <p:spPr>
          <a:xfrm>
            <a:off x="814070" y="889000"/>
            <a:ext cx="784800" cy="51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步骤</a:t>
            </a:r>
            <a:endParaRPr lang="zh-CN" altLang="en-US"/>
          </a:p>
          <a:p>
            <a:pPr algn="ctr"/>
            <a:r>
              <a:rPr lang="en-US" altLang="zh-CN"/>
              <a:t>3</a:t>
            </a:r>
            <a:endParaRPr lang="en-US" altLang="zh-CN"/>
          </a:p>
        </p:txBody>
      </p:sp>
      <p:pic>
        <p:nvPicPr>
          <p:cNvPr id="5" name="图片 4" descr="C:\Users\劳恩科技3\Desktop\新建文件夹\1619233940(3).png1619233940(3)"/>
          <p:cNvPicPr>
            <a:picLocks noChangeAspect="1"/>
          </p:cNvPicPr>
          <p:nvPr/>
        </p:nvPicPr>
        <p:blipFill>
          <a:blip r:embed="rId1"/>
          <a:srcRect r="-280" b="6132"/>
          <a:stretch>
            <a:fillRect/>
          </a:stretch>
        </p:blipFill>
        <p:spPr>
          <a:xfrm>
            <a:off x="2193925" y="1491615"/>
            <a:ext cx="2807335" cy="9010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634990" y="1342390"/>
            <a:ext cx="61150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光栅信号输出类型：</a:t>
            </a:r>
            <a:endParaRPr lang="zh-CN" altLang="en-US"/>
          </a:p>
          <a:p>
            <a:r>
              <a:rPr lang="zh-CN"/>
              <a:t>晶体管信号：（</a:t>
            </a:r>
            <a:r>
              <a:rPr lang="en-US" altLang="zh-CN"/>
              <a:t>NPN</a:t>
            </a:r>
            <a:r>
              <a:rPr lang="zh-CN" altLang="en-US"/>
              <a:t>常闭、</a:t>
            </a:r>
            <a:r>
              <a:rPr lang="en-US" altLang="zh-CN"/>
              <a:t>NPN</a:t>
            </a:r>
            <a:r>
              <a:rPr lang="zh-CN" altLang="en-US"/>
              <a:t>常开</a:t>
            </a:r>
            <a:r>
              <a:rPr lang="zh-CN"/>
              <a:t>）</a:t>
            </a:r>
            <a:r>
              <a:rPr lang="en-US" altLang="zh-CN"/>
              <a:t>(PNP</a:t>
            </a:r>
            <a:r>
              <a:rPr lang="zh-CN" altLang="en-US"/>
              <a:t>常闭、</a:t>
            </a:r>
            <a:r>
              <a:rPr lang="en-US" altLang="zh-CN"/>
              <a:t>PNP</a:t>
            </a:r>
            <a:r>
              <a:rPr lang="zh-CN" altLang="en-US"/>
              <a:t>常开</a:t>
            </a:r>
            <a:r>
              <a:rPr lang="en-US" altLang="zh-CN"/>
              <a:t>)</a:t>
            </a:r>
            <a:r>
              <a:rPr lang="zh-CN">
                <a:sym typeface="+mn-ea"/>
              </a:rPr>
              <a:t>（双</a:t>
            </a:r>
            <a:r>
              <a:rPr lang="en-US" altLang="zh-CN">
                <a:sym typeface="+mn-ea"/>
              </a:rPr>
              <a:t>NPN</a:t>
            </a:r>
            <a:r>
              <a:rPr lang="zh-CN" altLang="en-US">
                <a:sym typeface="+mn-ea"/>
              </a:rPr>
              <a:t>常闭、双</a:t>
            </a:r>
            <a:r>
              <a:rPr lang="en-US" altLang="zh-CN">
                <a:sym typeface="+mn-ea"/>
              </a:rPr>
              <a:t>NPN</a:t>
            </a:r>
            <a:r>
              <a:rPr lang="zh-CN" altLang="en-US">
                <a:sym typeface="+mn-ea"/>
              </a:rPr>
              <a:t>常开</a:t>
            </a:r>
            <a:r>
              <a:rPr lang="zh-CN">
                <a:sym typeface="+mn-ea"/>
              </a:rPr>
              <a:t>）</a:t>
            </a:r>
            <a:r>
              <a:rPr lang="en-US" altLang="zh-CN">
                <a:sym typeface="+mn-ea"/>
              </a:rPr>
              <a:t>(</a:t>
            </a:r>
            <a:r>
              <a:rPr lang="zh-CN" altLang="en-US">
                <a:sym typeface="+mn-ea"/>
              </a:rPr>
              <a:t>双</a:t>
            </a:r>
            <a:r>
              <a:rPr lang="en-US" altLang="zh-CN">
                <a:sym typeface="+mn-ea"/>
              </a:rPr>
              <a:t>PNP</a:t>
            </a:r>
            <a:r>
              <a:rPr lang="zh-CN" altLang="en-US">
                <a:sym typeface="+mn-ea"/>
              </a:rPr>
              <a:t>常闭、双</a:t>
            </a:r>
            <a:r>
              <a:rPr lang="en-US" altLang="zh-CN">
                <a:sym typeface="+mn-ea"/>
              </a:rPr>
              <a:t>PNP</a:t>
            </a:r>
            <a:r>
              <a:rPr lang="zh-CN" altLang="en-US">
                <a:sym typeface="+mn-ea"/>
              </a:rPr>
              <a:t>常开</a:t>
            </a:r>
            <a:r>
              <a:rPr lang="en-US" altLang="zh-CN">
                <a:sym typeface="+mn-ea"/>
              </a:rPr>
              <a:t>)</a:t>
            </a:r>
            <a:endParaRPr lang="en-US" altLang="zh-CN"/>
          </a:p>
          <a:p>
            <a:r>
              <a:rPr lang="zh-CN" altLang="en-US"/>
              <a:t>继电器信号输出：</a:t>
            </a:r>
            <a:r>
              <a:rPr lang="zh-CN" altLang="en-US">
                <a:latin typeface="Calibri" panose="020F0502020204030204" charset="0"/>
              </a:rPr>
              <a:t>①常开   ②常闭</a:t>
            </a:r>
            <a:endParaRPr lang="zh-CN" altLang="en-US">
              <a:latin typeface="Calibri" panose="020F050202020403020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814070" y="3131820"/>
            <a:ext cx="784800" cy="51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步骤</a:t>
            </a:r>
            <a:endParaRPr lang="zh-CN" altLang="en-US"/>
          </a:p>
          <a:p>
            <a:pPr algn="ctr"/>
            <a:r>
              <a:rPr lang="en-US" altLang="zh-CN"/>
              <a:t>4</a:t>
            </a:r>
            <a:endParaRPr lang="en-US" altLang="zh-CN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880235" y="3131820"/>
            <a:ext cx="6548120" cy="509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000" b="1"/>
              <a:t>选择主体：</a:t>
            </a:r>
            <a:endParaRPr lang="zh-CN" altLang="en-US" sz="2000" b="1"/>
          </a:p>
        </p:txBody>
      </p:sp>
      <p:pic>
        <p:nvPicPr>
          <p:cNvPr id="10" name="图片 9" descr="1619236590(1)"/>
          <p:cNvPicPr>
            <a:picLocks noChangeAspect="1"/>
          </p:cNvPicPr>
          <p:nvPr/>
        </p:nvPicPr>
        <p:blipFill>
          <a:blip r:embed="rId2"/>
          <a:srcRect t="5154" r="4557" b="2689"/>
          <a:stretch>
            <a:fillRect/>
          </a:stretch>
        </p:blipFill>
        <p:spPr>
          <a:xfrm>
            <a:off x="1880235" y="4233545"/>
            <a:ext cx="3218180" cy="208915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6037580" y="5067300"/>
            <a:ext cx="50609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主体截面尺寸：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30x30mm</a:t>
            </a:r>
            <a:r>
              <a:rPr lang="zh-CN" altLang="en-US"/>
              <a:t>小型安全光栅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44040" y="890270"/>
            <a:ext cx="6548120" cy="509905"/>
          </a:xfrm>
        </p:spPr>
        <p:txBody>
          <a:bodyPr/>
          <a:p>
            <a:pPr marL="0" indent="0">
              <a:buNone/>
            </a:pPr>
            <a:r>
              <a:rPr lang="zh-CN" altLang="en-US" sz="2000" b="1"/>
              <a:t>选择安装支架</a:t>
            </a:r>
            <a:endParaRPr lang="zh-CN" altLang="en-US" sz="2000" b="1"/>
          </a:p>
        </p:txBody>
      </p:sp>
      <p:sp>
        <p:nvSpPr>
          <p:cNvPr id="4" name="圆角矩形 3"/>
          <p:cNvSpPr/>
          <p:nvPr/>
        </p:nvSpPr>
        <p:spPr>
          <a:xfrm>
            <a:off x="880745" y="889000"/>
            <a:ext cx="784800" cy="51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/>
              <a:t>步骤</a:t>
            </a:r>
            <a:endParaRPr lang="zh-CN" altLang="en-US"/>
          </a:p>
          <a:p>
            <a:pPr algn="ctr"/>
            <a:r>
              <a:rPr lang="en-US" altLang="zh-CN"/>
              <a:t>5</a:t>
            </a:r>
            <a:endParaRPr lang="en-US" altLang="zh-CN"/>
          </a:p>
        </p:txBody>
      </p:sp>
      <p:pic>
        <p:nvPicPr>
          <p:cNvPr id="5" name="图片 4" descr="C:\Users\劳恩科技3\Desktop\新建文件夹\1619233940(5).png1619233940(5)"/>
          <p:cNvPicPr>
            <a:picLocks noChangeAspect="1"/>
          </p:cNvPicPr>
          <p:nvPr/>
        </p:nvPicPr>
        <p:blipFill>
          <a:blip r:embed="rId1"/>
          <a:srcRect t="6446" r="6339" b="4094"/>
          <a:stretch>
            <a:fillRect/>
          </a:stretch>
        </p:blipFill>
        <p:spPr>
          <a:xfrm>
            <a:off x="2136140" y="1650365"/>
            <a:ext cx="1510665" cy="112903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119245" y="1874520"/>
            <a:ext cx="1763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latin typeface="Calibri" panose="020F0502020204030204" charset="0"/>
              </a:rPr>
              <a:t>L </a:t>
            </a:r>
            <a:r>
              <a:rPr lang="zh-CN" altLang="en-US">
                <a:latin typeface="Calibri" panose="020F0502020204030204" charset="0"/>
              </a:rPr>
              <a:t>型侧装支架</a:t>
            </a:r>
            <a:endParaRPr lang="zh-CN" altLang="en-US">
              <a:latin typeface="Calibri" panose="020F050202020403020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880745" y="3352165"/>
            <a:ext cx="784800" cy="51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/>
              <a:t>步骤</a:t>
            </a:r>
            <a:endParaRPr lang="zh-CN" altLang="en-US"/>
          </a:p>
          <a:p>
            <a:pPr algn="ctr"/>
            <a:r>
              <a:rPr lang="en-US" altLang="zh-CN"/>
              <a:t>6</a:t>
            </a:r>
            <a:endParaRPr lang="en-US" altLang="zh-CN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844040" y="3353435"/>
            <a:ext cx="6548120" cy="509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000" b="1"/>
              <a:t>选择对射距离</a:t>
            </a:r>
            <a:endParaRPr lang="zh-CN" altLang="en-US" sz="2000" b="1"/>
          </a:p>
        </p:txBody>
      </p:sp>
      <p:pic>
        <p:nvPicPr>
          <p:cNvPr id="7" name="图片 6" descr="1619233940(6)"/>
          <p:cNvPicPr>
            <a:picLocks noChangeAspect="1"/>
          </p:cNvPicPr>
          <p:nvPr/>
        </p:nvPicPr>
        <p:blipFill>
          <a:blip r:embed="rId2"/>
          <a:srcRect t="5875" r="2443" b="4422"/>
          <a:stretch>
            <a:fillRect/>
          </a:stretch>
        </p:blipFill>
        <p:spPr>
          <a:xfrm>
            <a:off x="6495415" y="1591945"/>
            <a:ext cx="1445260" cy="1024890"/>
          </a:xfrm>
          <a:prstGeom prst="rect">
            <a:avLst/>
          </a:prstGeom>
        </p:spPr>
      </p:pic>
      <p:pic>
        <p:nvPicPr>
          <p:cNvPr id="14" name="图片 13" descr="1619242453(1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605" y="4300855"/>
            <a:ext cx="1981835" cy="1997710"/>
          </a:xfrm>
          <a:prstGeom prst="rect">
            <a:avLst/>
          </a:prstGeom>
        </p:spPr>
      </p:pic>
      <p:pic>
        <p:nvPicPr>
          <p:cNvPr id="15" name="图片 14" descr="1619242453(1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485" y="4300855"/>
            <a:ext cx="1986915" cy="200279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8225790" y="1920875"/>
            <a:ext cx="2012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>
                <a:latin typeface="Calibri" panose="020F0502020204030204" charset="0"/>
              </a:rPr>
              <a:t>上下安</a:t>
            </a:r>
            <a:r>
              <a:rPr lang="zh-CN" altLang="en-US">
                <a:latin typeface="Calibri" panose="020F0502020204030204" charset="0"/>
              </a:rPr>
              <a:t>装支架</a:t>
            </a:r>
            <a:endParaRPr lang="zh-CN" altLang="en-US">
              <a:latin typeface="Calibri" panose="020F050202020403020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598930" y="4210685"/>
            <a:ext cx="4974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</a:t>
            </a:r>
            <a:r>
              <a:rPr lang="en-US" altLang="zh-CN" sz="1400"/>
              <a:t> 3</a:t>
            </a:r>
            <a:r>
              <a:rPr lang="zh-CN" altLang="en-US" sz="1400"/>
              <a:t>米                                              </a:t>
            </a:r>
            <a:r>
              <a:rPr lang="en-US" altLang="zh-CN" sz="1400"/>
              <a:t>5</a:t>
            </a:r>
            <a:r>
              <a:rPr lang="zh-CN" altLang="en-US" sz="1400"/>
              <a:t>米</a:t>
            </a:r>
            <a:endParaRPr lang="zh-CN" altLang="en-US" sz="1400"/>
          </a:p>
        </p:txBody>
      </p:sp>
      <p:sp>
        <p:nvSpPr>
          <p:cNvPr id="18" name="文本框 17"/>
          <p:cNvSpPr txBox="1"/>
          <p:nvPr/>
        </p:nvSpPr>
        <p:spPr>
          <a:xfrm>
            <a:off x="6871970" y="4578985"/>
            <a:ext cx="50323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对射距离：</a:t>
            </a:r>
            <a:endParaRPr lang="zh-CN" altLang="en-US"/>
          </a:p>
          <a:p>
            <a:r>
              <a:rPr lang="zh-CN" altLang="en-US"/>
              <a:t>发射器与接收器之间正常能接收信号的距离（也称保护长度）此款最远可做到</a:t>
            </a:r>
            <a:r>
              <a:rPr lang="en-US" altLang="zh-CN"/>
              <a:t>5</a:t>
            </a:r>
            <a:r>
              <a:rPr lang="zh-CN" altLang="en-US"/>
              <a:t>米</a:t>
            </a:r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三、光栅完整型号组成说明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101090" y="1549400"/>
            <a:ext cx="75520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例</a:t>
            </a:r>
            <a:r>
              <a:rPr lang="en-US" altLang="zh-CN"/>
              <a:t>:</a:t>
            </a:r>
            <a:endParaRPr lang="en-US" altLang="zh-CN"/>
          </a:p>
          <a:p>
            <a:r>
              <a:rPr lang="zh-CN" altLang="en-US"/>
              <a:t>通用型安全光栅：型号：</a:t>
            </a:r>
            <a:r>
              <a:rPr lang="en-US" altLang="zh-CN"/>
              <a:t>LE006CNCBC03G</a:t>
            </a:r>
            <a:endParaRPr lang="en-US" altLang="zh-CN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1090" y="2310765"/>
            <a:ext cx="8239125" cy="4057650"/>
          </a:xfrm>
          <a:prstGeom prst="rect">
            <a:avLst/>
          </a:prstGeom>
        </p:spPr>
      </p:pic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275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18275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TEMPLATE_THUMBS_INDEX" val="1、2、5、10、12、16、19、21、22"/>
  <p:tag name="KSO_WM_TEMPLATE_SUBCATEGORY" val="0"/>
  <p:tag name="KSO_WM_TEMPLATE_COLOR_TYPE" val="0"/>
  <p:tag name="KSO_WM_TAG_VERSION" val="1.0"/>
  <p:tag name="KSO_WM_BEAUTIFY_FLAG" val="#wm#"/>
  <p:tag name="KSO_WM_TEMPLATE_CATEGORY" val="custom"/>
  <p:tag name="KSO_WM_TEMPLATE_INDEX" val="20218275"/>
  <p:tag name="KSO_WM_TEMPLATE_MASTER_TYPE" val="1"/>
</p:tagLst>
</file>

<file path=ppt/tags/tag117.xml><?xml version="1.0" encoding="utf-8"?>
<p:tagLst xmlns:p="http://schemas.openxmlformats.org/presentationml/2006/main">
  <p:tag name="KSO_WM_TEMPLATE_CATEGORY" val="custom"/>
  <p:tag name="KSO_WM_TEMPLATE_INDEX" val="20218275"/>
</p:tagLst>
</file>

<file path=ppt/tags/tag118.xml><?xml version="1.0" encoding="utf-8"?>
<p:tagLst xmlns:p="http://schemas.openxmlformats.org/presentationml/2006/main">
  <p:tag name="KSO_WM_TEMPLATE_CATEGORY" val="custom"/>
  <p:tag name="KSO_WM_TEMPLATE_INDEX" val="20218275"/>
</p:tagLst>
</file>

<file path=ppt/tags/tag119.xml><?xml version="1.0" encoding="utf-8"?>
<p:tagLst xmlns:p="http://schemas.openxmlformats.org/presentationml/2006/main">
  <p:tag name="KSO_WM_TEMPLATE_CATEGORY" val="custom"/>
  <p:tag name="KSO_WM_TEMPLATE_INDEX" val="20218275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TEMPLATE_CATEGORY" val="custom"/>
  <p:tag name="KSO_WM_TEMPLATE_INDEX" val="20218275"/>
</p:tagLst>
</file>

<file path=ppt/tags/tag121.xml><?xml version="1.0" encoding="utf-8"?>
<p:tagLst xmlns:p="http://schemas.openxmlformats.org/presentationml/2006/main">
  <p:tag name="KSO_WM_TEMPLATE_CATEGORY" val="custom"/>
  <p:tag name="KSO_WM_TEMPLATE_INDEX" val="20218275"/>
</p:tagLst>
</file>

<file path=ppt/tags/tag122.xml><?xml version="1.0" encoding="utf-8"?>
<p:tagLst xmlns:p="http://schemas.openxmlformats.org/presentationml/2006/main">
  <p:tag name="KSO_WM_TEMPLATE_CATEGORY" val="custom"/>
  <p:tag name="KSO_WM_TEMPLATE_INDEX" val="20218275"/>
</p:tagLst>
</file>

<file path=ppt/tags/tag123.xml><?xml version="1.0" encoding="utf-8"?>
<p:tagLst xmlns:p="http://schemas.openxmlformats.org/presentationml/2006/main">
  <p:tag name="KSO_WM_TEMPLATE_CATEGORY" val="custom"/>
  <p:tag name="KSO_WM_TEMPLATE_INDEX" val="20218275"/>
</p:tagLst>
</file>

<file path=ppt/tags/tag124.xml><?xml version="1.0" encoding="utf-8"?>
<p:tagLst xmlns:p="http://schemas.openxmlformats.org/presentationml/2006/main">
  <p:tag name="KSO_WM_TEMPLATE_CATEGORY" val="custom"/>
  <p:tag name="KSO_WM_TEMPLATE_INDEX" val="20218275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5">
      <a:dk1>
        <a:sysClr val="windowText" lastClr="000000"/>
      </a:dk1>
      <a:lt1>
        <a:sysClr val="window" lastClr="FFFFFF"/>
      </a:lt1>
      <a:dk2>
        <a:srgbClr val="F5F5F7"/>
      </a:dk2>
      <a:lt2>
        <a:srgbClr val="FFFFFF"/>
      </a:lt2>
      <a:accent1>
        <a:srgbClr val="C4B08E"/>
      </a:accent1>
      <a:accent2>
        <a:srgbClr val="BAB499"/>
      </a:accent2>
      <a:accent3>
        <a:srgbClr val="B0B8A3"/>
      </a:accent3>
      <a:accent4>
        <a:srgbClr val="A6BCAC"/>
      </a:accent4>
      <a:accent5>
        <a:srgbClr val="9AC0B5"/>
      </a:accent5>
      <a:accent6>
        <a:srgbClr val="8EC4BE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1054</Words>
  <Application>WPS 演示</Application>
  <PresentationFormat>宽屏</PresentationFormat>
  <Paragraphs>107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华文行楷</vt:lpstr>
      <vt:lpstr>Wingdings</vt:lpstr>
      <vt:lpstr>Calibri</vt:lpstr>
      <vt:lpstr>Arial Unicode MS</vt:lpstr>
      <vt:lpstr>Office 主题​​</vt:lpstr>
      <vt:lpstr>目录</vt:lpstr>
      <vt:lpstr>PowerPoint 演示文稿</vt:lpstr>
      <vt:lpstr>PowerPoint 演示文稿</vt:lpstr>
      <vt:lpstr>PowerPoint 演示文稿</vt:lpstr>
      <vt:lpstr>二、安全光栅的选择步骤</vt:lpstr>
      <vt:lpstr>PowerPoint 演示文稿</vt:lpstr>
      <vt:lpstr>PowerPoint 演示文稿</vt:lpstr>
      <vt:lpstr>三、光栅完整型号组成说明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劳恩科技3</dc:creator>
  <cp:lastModifiedBy>华夏亿人</cp:lastModifiedBy>
  <cp:revision>18</cp:revision>
  <dcterms:created xsi:type="dcterms:W3CDTF">2021-04-24T03:04:00Z</dcterms:created>
  <dcterms:modified xsi:type="dcterms:W3CDTF">2021-08-03T11:46:00Z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2052-11.1.0.10667</vt:lpwstr>
  </property>
  <property fmtid="{D5CDD505-2E9C-101B-9397-08002B2CF9AE}" pid="3" name="ICV">
    <vt:lpwstr>A08F5F67DCB14435806EA292236709C4</vt:lpwstr>
  </property>
</Properties>
</file>